
<file path=[Content_Types].xml><?xml version="1.0" encoding="utf-8"?>
<Types xmlns="http://schemas.openxmlformats.org/package/2006/content-types">
  <Default Extension="mp3" ContentType="audio/mpeg"/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7" r:id="rId3"/>
    <p:sldId id="263" r:id="rId4"/>
    <p:sldId id="264" r:id="rId5"/>
    <p:sldId id="259" r:id="rId6"/>
    <p:sldId id="258" r:id="rId7"/>
    <p:sldId id="265" r:id="rId8"/>
    <p:sldId id="269" r:id="rId9"/>
    <p:sldId id="271" r:id="rId10"/>
    <p:sldId id="260" r:id="rId11"/>
    <p:sldId id="266" r:id="rId12"/>
    <p:sldId id="261" r:id="rId13"/>
    <p:sldId id="262" r:id="rId14"/>
    <p:sldId id="267" r:id="rId15"/>
    <p:sldId id="268" r:id="rId16"/>
    <p:sldId id="272" r:id="rId17"/>
    <p:sldId id="270" r:id="rId18"/>
    <p:sldId id="273" r:id="rId19"/>
    <p:sldId id="274" r:id="rId20"/>
    <p:sldId id="277" r:id="rId21"/>
    <p:sldId id="275" r:id="rId22"/>
    <p:sldId id="276" r:id="rId23"/>
    <p:sldId id="280" r:id="rId24"/>
    <p:sldId id="279" r:id="rId25"/>
    <p:sldId id="278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10" autoAdjust="0"/>
  </p:normalViewPr>
  <p:slideViewPr>
    <p:cSldViewPr snapToGrid="0">
      <p:cViewPr varScale="1">
        <p:scale>
          <a:sx n="77" d="100"/>
          <a:sy n="77" d="100"/>
        </p:scale>
        <p:origin x="4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80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3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435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0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458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63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97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3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1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7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0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12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21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9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465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1A197-19E3-4E3E-8406-D180C1504523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6B6DCF0-56F5-45C1-B4FA-9CBAD500A3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ru.wikipedia.org/wiki/%D0%9F%D1%81%D0%B0%D0%BB%D1%82%D0%B8%D1%80%D1%8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hyperlink" Target="https://ru.wikipedia.org/wiki/%D0%A0%D0%B8%D0%BC%D1%81%D0%BA%D0%B0%D1%8F_%D0%91%D1%80%D0%B8%D1%82%D0%B0%D0%BD%D0%B8%D1%8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ru.wikipedia.org/wiki/%D0%92%D0%B5%D0%BD%D0%B0%D0%BD%D1%86%D0%B8%D0%B9_%D0%A4%D0%BE%D1%80%D1%82%D1%83%D0%BD%D0%B0%D1%8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3%D1%8D%D0%BB%D1%8C%D1%81" TargetMode="External"/><Relationship Id="rId2" Type="http://schemas.openxmlformats.org/officeDocument/2006/relationships/hyperlink" Target="https://ru.wikipedia.org/wiki/%D0%98%D1%80%D0%BB%D0%B0%D0%BD%D0%B4%D0%B8%D1%8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ru.wikipedia.org/wiki/%D0%A0%D0%B5%D0%B1%D0%B5%D0%B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m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8%D0%B0%D0%BC%D0%B0%D0%BD" TargetMode="External"/><Relationship Id="rId2" Type="http://schemas.openxmlformats.org/officeDocument/2006/relationships/hyperlink" Target="https://ru.wikipedia.org/wiki/%D0%92%D0%B8%D0%BE%D0%BB%D0%BE%D0%BD%D1%87%D0%B5%D0%BB%D1%8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8%D1%80%D0%B0_(%D0%BC%D1%83%D0%B7%D1%8B%D0%BA%D0%B0%D0%BB%D1%8C%D0%BD%D1%8B%D0%B9_%D0%B8%D0%BD%D1%81%D1%82%D1%80%D1%83%D0%BC%D0%B5%D0%BD%D1%82)" TargetMode="External"/><Relationship Id="rId7" Type="http://schemas.openxmlformats.org/officeDocument/2006/relationships/image" Target="../media/image14.jpg"/><Relationship Id="rId2" Type="http://schemas.openxmlformats.org/officeDocument/2006/relationships/hyperlink" Target="https://ru.wikipedia.org/wiki/%D0%A0%D0%B5%D0%B1%D0%B0%D0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8093" y="928796"/>
            <a:ext cx="6669066" cy="4357188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</a:t>
            </a:r>
            <a:b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струнный смычковый музыкальный инструмент </a:t>
            </a:r>
            <a:b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высокого регистра 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3177">
            <a:off x="1308672" y="-134129"/>
            <a:ext cx="3617152" cy="7189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30097" y="5955271"/>
            <a:ext cx="589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Подготовила: Чернова Галина Александровна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78" y="12357"/>
            <a:ext cx="11611232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7721" y="1164149"/>
            <a:ext cx="6513534" cy="569385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Испанский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фидель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Струнный  смычковый инструмент широко распространенный в средневековой Европе.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Древнейшие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изображения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фиделя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датируются VIII—IX вв. (на книжном переплёте из слоновой кости в Лувре; в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Утрехтской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Псалтирь"/>
              </a:rPr>
              <a:t>псалтири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датируемой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ок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860 г.). К IX веку относятся первые текстовые свидетельства.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Нормативным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считается вид, который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фидель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приобрёл в XII-XIII веках: овальный корпус, C-образные резонаторные отверстия, прямая шейка. В XIII-XIV веках в западной Европе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фидель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считался многофункциональным инструментом, пригодным и для сольной игры и для аккомпанемента. 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17" y="975484"/>
            <a:ext cx="4268244" cy="588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939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51" y="-12357"/>
            <a:ext cx="11825416" cy="996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586" y="1094836"/>
            <a:ext cx="3715688" cy="1586580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Испанский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фидель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edieval Fiddle (Vielle) Mus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312508" y="843348"/>
            <a:ext cx="7698259" cy="5773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7" y="2817341"/>
            <a:ext cx="3267075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1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416" y="0"/>
            <a:ext cx="11634790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 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6672" y="1062071"/>
            <a:ext cx="6513534" cy="569385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Британская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кротта</a:t>
            </a:r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(крут, крот)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Старинный струнный  инструмент, имевший хождение в </a:t>
            </a:r>
            <a:r>
              <a:rPr lang="ru-RU" sz="2600" dirty="0" err="1" smtClean="0">
                <a:solidFill>
                  <a:srgbClr val="002060"/>
                </a:solidFill>
              </a:rPr>
              <a:t>в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ru-RU" sz="2600" dirty="0">
                <a:solidFill>
                  <a:srgbClr val="002060"/>
                </a:solidFill>
              </a:rPr>
              <a:t>VI—XVIII </a:t>
            </a:r>
            <a:r>
              <a:rPr lang="ru-RU" sz="2600" dirty="0" smtClean="0">
                <a:solidFill>
                  <a:srgbClr val="002060"/>
                </a:solidFill>
              </a:rPr>
              <a:t>веках.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Неизвестно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когда крота возникла, предположительно она сопровождала бардовские поэтические декламации уже в первом веке нашей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эры.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Первые образцы инструментов, аналогичных кроте, были известны в Европе ещё во время</a:t>
            </a:r>
            <a:r>
              <a:rPr lang="ru-RU" sz="2400" dirty="0"/>
              <a:t> </a:t>
            </a:r>
            <a:r>
              <a:rPr lang="ru-RU" sz="2400" u="sng" dirty="0">
                <a:hlinkClick r:id="rId2" tooltip="Римская Британия"/>
              </a:rPr>
              <a:t>римского владычества</a:t>
            </a:r>
            <a:r>
              <a:rPr lang="ru-RU" sz="2400" dirty="0"/>
              <a:t>.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Изначально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кротта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была щипковым инструментом.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Первое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упоминание термина «крота» (</a:t>
            </a:r>
            <a:r>
              <a:rPr lang="ru-RU" sz="2400" u="sng" dirty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Латинский язык"/>
              </a:rPr>
              <a:t>лат.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la-Latn" sz="24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crotta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принадлежит франкскому поэту VI века </a:t>
            </a:r>
            <a:r>
              <a:rPr lang="ru-RU" sz="2400" u="sng" dirty="0" err="1">
                <a:hlinkClick r:id="rId4" tooltip="Венанций Фортунат"/>
              </a:rPr>
              <a:t>Венанцию</a:t>
            </a:r>
            <a:r>
              <a:rPr lang="ru-RU" sz="2400" u="sng" dirty="0">
                <a:hlinkClick r:id="rId4" tooltip="Венанций Фортунат"/>
              </a:rPr>
              <a:t> </a:t>
            </a:r>
            <a:r>
              <a:rPr lang="ru-RU" sz="2400" u="sng" dirty="0" err="1" smtClean="0">
                <a:hlinkClick r:id="rId4" tooltip="Венанций Фортунат"/>
              </a:rPr>
              <a:t>Фортунату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400" dirty="0" smtClean="0"/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0" y="1212378"/>
            <a:ext cx="5253412" cy="539323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473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130" y="0"/>
            <a:ext cx="11610076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6672" y="1062071"/>
            <a:ext cx="6513534" cy="507923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Британская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кротта</a:t>
            </a:r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(крут, крот)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XI—XII веков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кротта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становится смычковым инструментом. </a:t>
            </a: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Крота была распространена в XI—XVI вв. в 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Ирландия"/>
              </a:rPr>
              <a:t>Ирландии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и 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Уэльс"/>
              </a:rPr>
              <a:t>Уэльсе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 концу XVIII века исчезла из практики.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Крота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сопровождала танцы, пение и декламацию стихов монотонной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мелодией.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0" y="965379"/>
            <a:ext cx="3749790" cy="5887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0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0"/>
            <a:ext cx="11412368" cy="1062071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скрипки в Европе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936" y="2280686"/>
            <a:ext cx="4121063" cy="270467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Современная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кротта</a:t>
            </a:r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(копия инструмента 18в.)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38" y="892953"/>
            <a:ext cx="7455968" cy="548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rotta_-_zvuchanie_instrument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352" y="498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315" y="0"/>
            <a:ext cx="11724891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8756" y="1057403"/>
            <a:ext cx="3385752" cy="90735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Виола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595817" y="2156253"/>
            <a:ext cx="8501448" cy="4466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Старинное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семейство струнных смычковых инструментов с тихим, нежным звуком и поэтичным названием –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виолы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были широко распространены в эпоху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Возрождения (XVI—XVIII столетий):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сопровождали церковные службы, услаждали утонченный слух аристократических семей и звучали на всех народных праздниках и гуляниях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началу XIX века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виолы оказались почти вытеснены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 академической музыки. </a:t>
            </a:r>
          </a:p>
          <a:p>
            <a:pPr algn="just"/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5" y="847338"/>
            <a:ext cx="3068080" cy="594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86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315" y="0"/>
            <a:ext cx="11724891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3653" y="741406"/>
            <a:ext cx="3385752" cy="90735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Виола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593" y="949023"/>
            <a:ext cx="3396407" cy="4245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75" y="3703159"/>
            <a:ext cx="2982743" cy="298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" y="966074"/>
            <a:ext cx="3041502" cy="3326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867664" y="1445740"/>
            <a:ext cx="4927929" cy="5240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Внешне виолы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очень похожи со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скрипкой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just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Строй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виолы позаимствовали у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лютни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струнного щипкового музыкального инструмента. Лютня была широко распространен в Европе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XII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XVII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в.в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just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эпоху Барокко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виолы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использовались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основном среди аристократов. Ко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второй половине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XVIII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века их популярность постепенно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угасает.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46" y="0"/>
            <a:ext cx="11671860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2637" y="1007939"/>
            <a:ext cx="3385752" cy="907358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Виола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17740" y="1915297"/>
            <a:ext cx="60548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В </a:t>
            </a:r>
            <a:r>
              <a:rPr lang="ru-RU" sz="2400" dirty="0"/>
              <a:t>начале XX века на почве интереса к старинной музыке возрождается профессиональная исполнительская школа, а в последние десятилетия виолы привлекают также внимание профессиональных композиторов, что даёт основание рассматривать их как </a:t>
            </a:r>
            <a:r>
              <a:rPr lang="ru-RU" sz="2400" b="1" dirty="0">
                <a:solidFill>
                  <a:srgbClr val="FF0000"/>
                </a:solidFill>
              </a:rPr>
              <a:t>современные</a:t>
            </a:r>
            <a:r>
              <a:rPr lang="ru-RU" sz="2400" dirty="0"/>
              <a:t> </a:t>
            </a:r>
            <a:r>
              <a:rPr lang="ru-RU" sz="2400" dirty="0" smtClean="0"/>
              <a:t> музыкальные инструменты</a:t>
            </a:r>
            <a:r>
              <a:rPr lang="ru-RU" sz="2400" dirty="0"/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59389"/>
            <a:ext cx="5206511" cy="391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spolnitel_Hille_PERL_viola_da_gamba_-_I_S_Bah_sonata_1_dlya_violy_da_gamba_i_klavesin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2236.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6659" y="548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7805" y="37680"/>
            <a:ext cx="4621427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079524" y="855938"/>
            <a:ext cx="5980671" cy="5581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народное происхождение. В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середине XVI века на севере Италии сложилась современная конструкция скрипки.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Получила широкое распространение в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XVII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веке.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Право считаться изобретателем «аристократической» скрипки современного типа оспаривают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Гаспаро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да Сало и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Андреа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Амати.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Знаменитые скрипичные  мастера: </a:t>
            </a:r>
            <a:r>
              <a:rPr lang="ru-RU" sz="2400" dirty="0" smtClean="0">
                <a:solidFill>
                  <a:srgbClr val="FF0000"/>
                </a:solidFill>
              </a:rPr>
              <a:t>А. Страдивари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Н. Амати </a:t>
            </a:r>
            <a:r>
              <a:rPr lang="ru-RU" sz="2400" dirty="0">
                <a:solidFill>
                  <a:srgbClr val="FF0000"/>
                </a:solidFill>
              </a:rPr>
              <a:t>и </a:t>
            </a:r>
            <a:r>
              <a:rPr lang="ru-RU" sz="2400" dirty="0" smtClean="0">
                <a:solidFill>
                  <a:srgbClr val="FF0000"/>
                </a:solidFill>
              </a:rPr>
              <a:t>Дж. </a:t>
            </a:r>
            <a:r>
              <a:rPr lang="ru-RU" sz="2400" dirty="0">
                <a:solidFill>
                  <a:srgbClr val="FF0000"/>
                </a:solidFill>
              </a:rPr>
              <a:t>Гварнери.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4" y="3138617"/>
            <a:ext cx="5117485" cy="340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2" y="179172"/>
            <a:ext cx="3812173" cy="415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19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227" y="238854"/>
            <a:ext cx="4621427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1" y="1717589"/>
            <a:ext cx="5887993" cy="4415995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6512011" y="769889"/>
            <a:ext cx="5434555" cy="5717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XVII века скрипка является сольным инструментом 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Скрипка состоит из двух основных частей: корпуса и грифа, вдоль которого натянуты 4 струны, настроенные по квинтам.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Размер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полной скрипки составляет 60 см, вес ― 300‒400 грамм, хотя бывают и скрипки меньших размеров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Является одним из основных музыкальных инструментов симфонического оркестра.</a:t>
            </a:r>
          </a:p>
          <a:p>
            <a:pPr algn="just"/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460" y="2319"/>
            <a:ext cx="11228540" cy="1062071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617" y="1164149"/>
            <a:ext cx="7127310" cy="523587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Арабский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ребаб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Струнный  смычковый инструмент арабского происхождения, с почти круглым корпусом и круглым небольшим отверстием для резонанса на деке. В Египте произносят как «</a:t>
            </a:r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ребАба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 algn="just"/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Ребаб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был заимствован в Европу в XII в.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 названием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 tooltip="Ребек"/>
              </a:rPr>
              <a:t>ребек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 Турции существует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ребаб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трёхструнный. У персов инструмент, схожий с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ребабом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называется «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рабет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барбитус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</a:p>
          <a:p>
            <a:pPr algn="just"/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Разновидности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ребаба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под разными названиями встречаются у различных народов Востока, Средней Африки, а также Испании, со своими традициями в устройстве инструмента и исполнения мелодии.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53" y="1164149"/>
            <a:ext cx="5139847" cy="57881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278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3146" y="68056"/>
            <a:ext cx="6994396" cy="164953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Струнный </a:t>
            </a:r>
            <a:b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квартет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2" y="897923"/>
            <a:ext cx="6099965" cy="406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9303" b="11911"/>
          <a:stretch/>
        </p:blipFill>
        <p:spPr>
          <a:xfrm>
            <a:off x="6332487" y="1816443"/>
            <a:ext cx="5715352" cy="441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878228" y="5251619"/>
            <a:ext cx="3719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Квартет </a:t>
            </a:r>
            <a:r>
              <a:rPr lang="ru-RU" b="1" dirty="0" err="1" smtClean="0"/>
              <a:t>Перфоманс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 г. Тольятти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9263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545" y="185961"/>
            <a:ext cx="6204121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Народная скрипка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512009" y="1248032"/>
            <a:ext cx="5434555" cy="5350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народный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инструмент скрипка сохранилась до наших дней в Болгарии, Венгрии, Польше, Румынии, у Цыган.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славянских народов было много похожих инструментов: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Смык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Гудок</a:t>
            </a: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Скрипель</a:t>
            </a: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 algn="just">
              <a:buFont typeface="Wingdings" panose="05000000000000000000" pitchFamily="2" charset="2"/>
              <a:buChar char="v"/>
            </a:pP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Скрыпица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 др.</a:t>
            </a:r>
          </a:p>
          <a:p>
            <a:pPr lvl="1" algn="just">
              <a:buFont typeface="Wingdings" panose="05000000000000000000" pitchFamily="2" charset="2"/>
              <a:buChar char="v"/>
            </a:pP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0" y="902043"/>
            <a:ext cx="4103472" cy="272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26" y="3626707"/>
            <a:ext cx="4152383" cy="311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24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545" y="185961"/>
            <a:ext cx="9169228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 в русской культуре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103341" y="1384471"/>
            <a:ext cx="6719656" cy="4361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Куда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вдруг исчезли струнные смычковые инструменты славянских народов? </a:t>
            </a:r>
          </a:p>
          <a:p>
            <a:pPr algn="just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Почему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их исчезновение на Руси предшествует появлению скрипки в Италии?</a:t>
            </a:r>
          </a:p>
          <a:p>
            <a:pPr algn="just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так случилось, что русскими народными инструментами стали считать балалайку и гармонь, появившиеся только в XVIII веке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4" y="864973"/>
            <a:ext cx="2701013" cy="4238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65" y="3565439"/>
            <a:ext cx="3028950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8545" y="185961"/>
            <a:ext cx="9169228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 в русской культуре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278129" y="1384471"/>
            <a:ext cx="4544867" cy="488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Руси струнные смычковые инструменты были известны издавна.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северной башне </a:t>
            </a:r>
            <a:r>
              <a:rPr lang="ru-RU" sz="2400" dirty="0" smtClean="0">
                <a:solidFill>
                  <a:srgbClr val="FF0000"/>
                </a:solidFill>
              </a:rPr>
              <a:t>Софийского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собора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Киеве, построенного в </a:t>
            </a:r>
            <a:r>
              <a:rPr lang="en-US" sz="2400" dirty="0" smtClean="0">
                <a:solidFill>
                  <a:srgbClr val="FF0000"/>
                </a:solidFill>
              </a:rPr>
              <a:t>XI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веке, есть фреска  с изображением музыканта, играющего на смычковом инструменте.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1" y="988259"/>
            <a:ext cx="5852297" cy="567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6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243" y="87108"/>
            <a:ext cx="10639169" cy="81493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 в русской культуре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07773" y="976185"/>
            <a:ext cx="11415224" cy="2588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</a:rPr>
              <a:t>Гудок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– далекий предок скрипки </a:t>
            </a:r>
            <a:r>
              <a:rPr lang="ru-RU" sz="2400" b="1" dirty="0" smtClean="0">
                <a:solidFill>
                  <a:srgbClr val="002060"/>
                </a:solidFill>
              </a:rPr>
              <a:t>славянского</a:t>
            </a:r>
            <a:r>
              <a:rPr lang="ru-RU" sz="2400" dirty="0" smtClean="0">
                <a:solidFill>
                  <a:srgbClr val="002060"/>
                </a:solidFill>
              </a:rPr>
              <a:t> происхождения.</a:t>
            </a:r>
          </a:p>
          <a:p>
            <a:pPr algn="just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деревянный выдолбленный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кузов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овальной или грушевидной формы,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плоскую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деку с резонаторными отверстиями. Гриф у гудка имеет короткую шейку без ладов, удерживающую 3—4 струны.</a:t>
            </a: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 время игры верхняя струна служит для солирования, а остальные звучат постоянно.</a:t>
            </a:r>
            <a:endParaRPr lang="ru-RU" sz="2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4" y="3564923"/>
            <a:ext cx="5934075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6468892" y="4071549"/>
            <a:ext cx="5504806" cy="1438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200" dirty="0">
                <a:solidFill>
                  <a:schemeClr val="tx1"/>
                </a:solidFill>
              </a:rPr>
              <a:t>На гудке можно играть, как установив его вертикально, так и держа </a:t>
            </a:r>
            <a:r>
              <a:rPr lang="ru-RU" sz="2200" dirty="0" smtClean="0">
                <a:solidFill>
                  <a:schemeClr val="tx1"/>
                </a:solidFill>
              </a:rPr>
              <a:t>горизонтально.</a:t>
            </a:r>
            <a:endParaRPr lang="ru-RU" sz="22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2200" dirty="0" smtClean="0">
              <a:solidFill>
                <a:schemeClr val="tx1"/>
              </a:solidFill>
            </a:endParaRPr>
          </a:p>
        </p:txBody>
      </p:sp>
      <p:pic>
        <p:nvPicPr>
          <p:cNvPr id="3" name="Vladimir_Skuncev_-_Zemlya_russkaya_pod_drevnerusskij_instrument-gudok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227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3775" y="5342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2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2378" y="87108"/>
            <a:ext cx="6277233" cy="81493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 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07773" y="1136823"/>
            <a:ext cx="5943600" cy="484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XVIII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веке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скрипка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усовершенствованная итальянцами, вскоре возвращается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Россию. 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 второй половины XVIII века в России появляется плеяда блестящих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скрипачей-виртуозов.</a:t>
            </a: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настоящее время скрипка, как и многие другие инструменты, имеет свою электронную версию –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электроскрипка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919" y="98854"/>
            <a:ext cx="2375882" cy="653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150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96" y="142194"/>
            <a:ext cx="1571302" cy="6715806"/>
          </a:xfrm>
        </p:spPr>
        <p:txBody>
          <a:bodyPr vert="wordArtVert">
            <a:normAutofit fontScale="90000"/>
          </a:bodyPr>
          <a:lstStyle/>
          <a:p>
            <a:r>
              <a:rPr lang="ru-RU" sz="31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Электрическая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Vanessa Mae Paganini 24 Capric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7353.5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3264" y="169585"/>
            <a:ext cx="8489093" cy="6317711"/>
          </a:xfrm>
        </p:spPr>
      </p:pic>
    </p:spTree>
    <p:extLst>
      <p:ext uri="{BB962C8B-B14F-4D97-AF65-F5344CB8AC3E}">
        <p14:creationId xmlns:p14="http://schemas.microsoft.com/office/powerpoint/2010/main" val="7865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460" y="2319"/>
            <a:ext cx="11228540" cy="1062071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866" y="945063"/>
            <a:ext cx="6325645" cy="105218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Разновидности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ребаба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9" y="1812034"/>
            <a:ext cx="8194407" cy="368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916" y="762000"/>
            <a:ext cx="34671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Robert_Sultanov_-_Rubab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000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6458" y="4947263"/>
            <a:ext cx="609600" cy="609600"/>
          </a:xfrm>
          <a:prstGeom prst="rect">
            <a:avLst/>
          </a:prstGeom>
        </p:spPr>
      </p:pic>
      <p:pic>
        <p:nvPicPr>
          <p:cNvPr id="11" name="Muz_instrumenty_Uzbekistana_-_Rubab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750.9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0430" y="5500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1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460" y="2319"/>
            <a:ext cx="11228540" cy="1062071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866" y="945063"/>
            <a:ext cx="6325645" cy="105218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Разновидности </a:t>
            </a: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ребаба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940" y="889000"/>
            <a:ext cx="2387600" cy="596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9" y="1646520"/>
            <a:ext cx="7702985" cy="3882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7940" y="5638438"/>
            <a:ext cx="485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Афганский </a:t>
            </a:r>
            <a:r>
              <a:rPr lang="ru-RU" sz="3200" dirty="0" err="1" smtClean="0"/>
              <a:t>ребаб</a:t>
            </a:r>
            <a:endParaRPr lang="ru-RU" sz="3200" dirty="0"/>
          </a:p>
        </p:txBody>
      </p:sp>
      <p:pic>
        <p:nvPicPr>
          <p:cNvPr id="8" name="Etnicheskaya_muzyka_-_Afganskij_rubab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67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0848" y="5619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244" y="0"/>
            <a:ext cx="11228540" cy="1062071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9967" y="1062072"/>
            <a:ext cx="7527817" cy="567132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Казахский </a:t>
            </a:r>
            <a:r>
              <a:rPr lang="ru-RU" sz="60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кобыз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60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кыл-кобыз</a:t>
            </a:r>
            <a:r>
              <a:rPr lang="ru-RU" sz="60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algn="ctr">
              <a:buNone/>
            </a:pPr>
            <a:r>
              <a:rPr lang="ru-RU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Казахский национальный струнный  смычковый инструмент, созданный кочевниками.</a:t>
            </a:r>
          </a:p>
          <a:p>
            <a:pPr algn="just"/>
            <a:r>
              <a:rPr lang="ru-RU" sz="3800" b="1" dirty="0" smtClean="0"/>
              <a:t> 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Имеет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сдвоенный ковшеобразный 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корпус, две струны, свитые из конских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волос. Общая длина инструмента 60-73 см. Сдвоенная чашечка резонатора отражает </a:t>
            </a:r>
            <a:r>
              <a:rPr lang="ru-RU" sz="4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тенгрианское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мировоззрение 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кочевников,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которой отражаются рассвет и закат, а в двух струнах - верх и низ мироздания.</a:t>
            </a:r>
          </a:p>
          <a:p>
            <a:pPr algn="just"/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Играют на </a:t>
            </a:r>
            <a:r>
              <a:rPr lang="ru-RU" sz="4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кобызе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сжимая его в коленях (как 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hlinkClick r:id="rId2" tooltip="Виолончель"/>
              </a:rPr>
              <a:t>виолончель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коротким смычком. Этот инструмент использовался в древности степными 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Шаман"/>
              </a:rPr>
              <a:t>шаманами</a:t>
            </a: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-целителями 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различных обрядов.</a:t>
            </a:r>
          </a:p>
          <a:p>
            <a:pPr algn="just"/>
            <a:r>
              <a:rPr lang="ru-RU" sz="4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Кобызы</a:t>
            </a:r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делают из цельного куска дерева. Это один из древнейших способов изготовления музыкальных инструментов в истории человечества, и объясняется он вовсе не технической отсталостью или отсутствием металлических приспособлений. По древним верованиям многих народов только в цельном куске сохранится живая поющая душа дерева, которая будет звучать в инструменте.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62"/>
            <a:ext cx="4539967" cy="535553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3776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2043" y="120411"/>
            <a:ext cx="7752569" cy="97631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о создании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кобыза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1268" y="1335436"/>
            <a:ext cx="7718665" cy="5414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легенде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создал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великий шаман и сказитель степей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общеизвестно среди многих тюркских народностей в различной трактовке и в различных вариантах легенды о нем. По казахской же версии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легендарный отец музыки, создатель песни на земле.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Легенда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рассказывает что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смолоду не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 примириться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 скоротечностью человеческой жизни, решил бороться против неизбежной смерти. Мучимый своими мыслями и гонимый мечтой о бессмертии,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уходит от людей, но везде и всюду он видит смерть: в лесу – сгнившее и свалившееся дерево говорит ему о своей смерти и о неизбежном конце для самого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в степи – ковыль, выгорая под солнцем, говорит ему о том же; даже мощные горы поведали ему об ожидающем их разрушении, неизменно добавляя, что такой же конец ждет 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Видя и слыша все это,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своих одиноких терзаниях выдолбил из дерева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ширгай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первый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натянул на него струны и заиграл, изливая свои мучительные мысли и чувства. Он вложил всю свою душу в эти мелодии, и чудесные звуки его струн прозвучали на весь мир, дошли до людей, захватили и пленили их. С тех пор мелодии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созданный им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пошли странствовать по земле, а имя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Коркыта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осталось бессмертным в струнах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кобыза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в сердцах людей.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" y="1096723"/>
            <a:ext cx="4199112" cy="516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obyz_-_Koby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5814" y="55919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125" y="-31249"/>
            <a:ext cx="7752569" cy="82038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76" y="0"/>
            <a:ext cx="4320462" cy="672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502"/>
            <a:ext cx="428625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569918" y="945063"/>
            <a:ext cx="4267593" cy="1873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Разновидности </a:t>
            </a:r>
          </a:p>
          <a:p>
            <a:pPr marL="0" indent="0" algn="ctr">
              <a:buNone/>
            </a:pPr>
            <a:r>
              <a:rPr lang="ru-RU" sz="3600" b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кобыза</a:t>
            </a:r>
            <a:endParaRPr lang="ru-RU" sz="36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Font typeface="Wingdings 3" charset="2"/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0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464" y="0"/>
            <a:ext cx="11674742" cy="106207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6703" y="1122304"/>
            <a:ext cx="7746997" cy="2619630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Первыми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смычковыми инструментами в Европе были родственные между собой 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2" tooltip="Ребаб"/>
              </a:rPr>
              <a:t>ребаб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проникший в Испанию с арабским завоеванием, и византийская 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3" tooltip="Лира (музыкальный инструмент)"/>
              </a:rPr>
              <a:t>лира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их основе к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XIII веку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сформировались уже чисто европейские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ребек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фидель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3600" b="1" u="sng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35" y="731897"/>
            <a:ext cx="1689265" cy="4223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4" y="906213"/>
            <a:ext cx="2301239" cy="318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01" y="3870509"/>
            <a:ext cx="5113388" cy="287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63" y="3741934"/>
            <a:ext cx="3004855" cy="3004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53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335" y="0"/>
            <a:ext cx="11195222" cy="1062071"/>
          </a:xfrm>
        </p:spPr>
        <p:txBody>
          <a:bodyPr>
            <a:noAutofit/>
          </a:bodyPr>
          <a:lstStyle/>
          <a:p>
            <a:pPr algn="ctr"/>
            <a:r>
              <a:rPr lang="ru-RU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Предшественники скрипки в Европе</a:t>
            </a:r>
            <a:endParaRPr lang="ru-RU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919" y="3917092"/>
            <a:ext cx="11689492" cy="282969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это же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время 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(XIII век) в Европе возник и новый способ игры на смычковых, при котором инструмент располагался на плече исполнителя, а не на ногах, как ранее. </a:t>
            </a:r>
          </a:p>
          <a:p>
            <a:pPr algn="just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Первоначально оба способа существовали параллельно и не зависели от типа инструмента. Позже, с развитием многоголосия в профессиональной музыке, появилась потребность в инструментах более низких регистров с большим корпусом, игра на которых была возможна только в вертикальном положении. </a:t>
            </a:r>
            <a:endParaRPr lang="ru-RU" sz="2200" b="1" u="sng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38" y="630193"/>
            <a:ext cx="7405331" cy="349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53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1038</TotalTime>
  <Words>1104</Words>
  <Application>Microsoft Office PowerPoint</Application>
  <PresentationFormat>Широкоэкранный</PresentationFormat>
  <Paragraphs>102</Paragraphs>
  <Slides>26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Wingdings</vt:lpstr>
      <vt:lpstr>Wingdings 3</vt:lpstr>
      <vt:lpstr>Легкий дым</vt:lpstr>
      <vt:lpstr>Скрипка струнный смычковый музыкальный инструмент  высокого регистра </vt:lpstr>
      <vt:lpstr>Предшественники скрипки</vt:lpstr>
      <vt:lpstr>Предшественники скрипки</vt:lpstr>
      <vt:lpstr>Предшественники скрипки</vt:lpstr>
      <vt:lpstr>Предшественники скрипки</vt:lpstr>
      <vt:lpstr>Легенда о создании кобыза</vt:lpstr>
      <vt:lpstr>Предшественники скрипки</vt:lpstr>
      <vt:lpstr>Предшественники скрипки в Европе</vt:lpstr>
      <vt:lpstr>Предшественники скрипки в Европе</vt:lpstr>
      <vt:lpstr>Предшественники скрипки в Европе</vt:lpstr>
      <vt:lpstr>Предшественники скрипки в Европе</vt:lpstr>
      <vt:lpstr>Предшественники скрипки в Европе </vt:lpstr>
      <vt:lpstr>Предшественники скрипки в Европе</vt:lpstr>
      <vt:lpstr>Предшественники скрипки в Европе</vt:lpstr>
      <vt:lpstr>Предшественники скрипки в Европе</vt:lpstr>
      <vt:lpstr>Предшественники скрипки в Европе</vt:lpstr>
      <vt:lpstr>Предшественники скрипки в Европе</vt:lpstr>
      <vt:lpstr>Скрипка</vt:lpstr>
      <vt:lpstr>Скрипка</vt:lpstr>
      <vt:lpstr>Струнный                       квартет</vt:lpstr>
      <vt:lpstr>Народная скрипка</vt:lpstr>
      <vt:lpstr>Скрипка в русской культуре</vt:lpstr>
      <vt:lpstr>Скрипка в русской культуре</vt:lpstr>
      <vt:lpstr>Скрипка в русской культуре</vt:lpstr>
      <vt:lpstr>Скрипка </vt:lpstr>
      <vt:lpstr>Электрическая   скрипка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Скрипка струнный смычковый музыкальный инструмент высокого регистра</dc:title>
  <dc:creator>nina</dc:creator>
  <cp:lastModifiedBy>nina</cp:lastModifiedBy>
  <cp:revision>50</cp:revision>
  <dcterms:created xsi:type="dcterms:W3CDTF">2018-02-27T06:07:38Z</dcterms:created>
  <dcterms:modified xsi:type="dcterms:W3CDTF">2018-03-12T11:36:36Z</dcterms:modified>
</cp:coreProperties>
</file>